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6cea0859c4_0_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6cea0859c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54df9415c1_1_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4df9415c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89f543e429_0_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89f543e42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89f543e429_0_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89f543e42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54df9415c1_1_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54df9415c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54df9415c1_1_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4df9415c1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54df9415c1_1_2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4df9415c1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171f012c38_1_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171f012c3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6cfd1bd586_0_2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6cfd1bd58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89f543e429_0_7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89f543e42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89f543e429_0_7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89f543e42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e4eb8eb2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e4eb8eb2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6cfd1bd586_0_18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6cfd1bd58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6cfd1bd586_0_3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6cfd1bd58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e4eb8eb284_0_5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e4eb8eb28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e4eb8eb284_0_6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e4eb8eb28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e4eb8eb284_0_7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e4eb8eb28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e4eb8eb284_0_6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e4eb8eb28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e4eb8eb284_0_7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e4eb8eb28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e4eb8eb284_0_7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e4eb8eb28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54df9415c1_1_10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4df9415c1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6cfd1bd586_0_1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6cfd1bd58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e4eb8eb28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e4eb8eb28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72d21e7853_0_1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72d21e785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72b5cdd2e7_0_1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72b5cdd2e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72d21e7853_0_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72d21e785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72d21e7853_0_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72d21e785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72b5cdd2e7_0_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72b5cdd2e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72d21e7853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72d21e78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72d21e7853_0_2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72d21e785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72d21e7853_0_2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72d21e785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e4eb8eb284_0_8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e4eb8eb28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89f543e429_0_8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89f543e42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e4eb8eb28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e4eb8eb28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6cea0859c4_0_30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6cea0859c4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6cfd1bd586_0_1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6cfd1bd58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6cfd1bd586_0_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6cfd1bd58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72b5cdd2e7_0_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72b5cdd2e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6cfd1bd586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6cfd1bd5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www.youtube.com/watch?v=tnjbxS1KJoQ" TargetMode="Externa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0.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3.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35875" y="0"/>
            <a:ext cx="7715256" cy="5143496"/>
          </a:xfrm>
          <a:prstGeom prst="rect">
            <a:avLst/>
          </a:prstGeom>
          <a:noFill/>
          <a:ln>
            <a:noFill/>
          </a:ln>
        </p:spPr>
      </p:pic>
      <p:pic>
        <p:nvPicPr>
          <p:cNvPr id="55" name="Google Shape;55;p13"/>
          <p:cNvPicPr preferRelativeResize="0"/>
          <p:nvPr/>
        </p:nvPicPr>
        <p:blipFill>
          <a:blip r:embed="rId4">
            <a:alphaModFix/>
          </a:blip>
          <a:stretch>
            <a:fillRect/>
          </a:stretch>
        </p:blipFill>
        <p:spPr>
          <a:xfrm>
            <a:off x="7363216" y="0"/>
            <a:ext cx="1825909" cy="5143500"/>
          </a:xfrm>
          <a:prstGeom prst="rect">
            <a:avLst/>
          </a:prstGeom>
          <a:noFill/>
          <a:ln>
            <a:noFill/>
          </a:ln>
        </p:spPr>
      </p:pic>
      <p:sp>
        <p:nvSpPr>
          <p:cNvPr id="56" name="Google Shape;56;p13"/>
          <p:cNvSpPr txBox="1"/>
          <p:nvPr>
            <p:ph type="ctrTitle"/>
          </p:nvPr>
        </p:nvSpPr>
        <p:spPr>
          <a:xfrm>
            <a:off x="-235875" y="0"/>
            <a:ext cx="7599000" cy="138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000"/>
              <a:t>Hoe factcheckers strijden tegen nepnieuws</a:t>
            </a:r>
            <a:endParaRPr sz="4000"/>
          </a:p>
        </p:txBody>
      </p:sp>
      <p:sp>
        <p:nvSpPr>
          <p:cNvPr id="57" name="Google Shape;57;p13"/>
          <p:cNvSpPr txBox="1"/>
          <p:nvPr>
            <p:ph idx="1" type="subTitle"/>
          </p:nvPr>
        </p:nvSpPr>
        <p:spPr>
          <a:xfrm>
            <a:off x="-235875" y="3214700"/>
            <a:ext cx="2603400" cy="151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dk1"/>
                </a:solidFill>
              </a:rPr>
              <a:t>Dr. Alexander Pleijter</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2"/>
          <p:cNvPicPr preferRelativeResize="0"/>
          <p:nvPr/>
        </p:nvPicPr>
        <p:blipFill>
          <a:blip r:embed="rId3">
            <a:alphaModFix/>
          </a:blip>
          <a:stretch>
            <a:fillRect/>
          </a:stretch>
        </p:blipFill>
        <p:spPr>
          <a:xfrm>
            <a:off x="0" y="0"/>
            <a:ext cx="6093706"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3"/>
          <p:cNvPicPr preferRelativeResize="0"/>
          <p:nvPr/>
        </p:nvPicPr>
        <p:blipFill>
          <a:blip r:embed="rId3">
            <a:alphaModFix/>
          </a:blip>
          <a:stretch>
            <a:fillRect/>
          </a:stretch>
        </p:blipFill>
        <p:spPr>
          <a:xfrm>
            <a:off x="0" y="152400"/>
            <a:ext cx="9144000" cy="4329253"/>
          </a:xfrm>
          <a:prstGeom prst="rect">
            <a:avLst/>
          </a:prstGeom>
          <a:noFill/>
          <a:ln>
            <a:noFill/>
          </a:ln>
        </p:spPr>
      </p:pic>
      <p:sp>
        <p:nvSpPr>
          <p:cNvPr id="113" name="Google Shape;113;p23"/>
          <p:cNvSpPr/>
          <p:nvPr/>
        </p:nvSpPr>
        <p:spPr>
          <a:xfrm>
            <a:off x="0" y="1877775"/>
            <a:ext cx="9184800" cy="26535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4"/>
          <p:cNvPicPr preferRelativeResize="0"/>
          <p:nvPr/>
        </p:nvPicPr>
        <p:blipFill>
          <a:blip r:embed="rId3">
            <a:alphaModFix/>
          </a:blip>
          <a:stretch>
            <a:fillRect/>
          </a:stretch>
        </p:blipFill>
        <p:spPr>
          <a:xfrm>
            <a:off x="0" y="152400"/>
            <a:ext cx="9144000" cy="4329253"/>
          </a:xfrm>
          <a:prstGeom prst="rect">
            <a:avLst/>
          </a:prstGeom>
          <a:noFill/>
          <a:ln>
            <a:noFill/>
          </a:ln>
        </p:spPr>
      </p:pic>
      <p:cxnSp>
        <p:nvCxnSpPr>
          <p:cNvPr id="119" name="Google Shape;119;p24"/>
          <p:cNvCxnSpPr/>
          <p:nvPr/>
        </p:nvCxnSpPr>
        <p:spPr>
          <a:xfrm flipH="1" rot="10800000">
            <a:off x="295950" y="2888125"/>
            <a:ext cx="4082100" cy="30600"/>
          </a:xfrm>
          <a:prstGeom prst="straightConnector1">
            <a:avLst/>
          </a:prstGeom>
          <a:noFill/>
          <a:ln cap="flat" cmpd="sng" w="76200">
            <a:solidFill>
              <a:srgbClr val="FF0000"/>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5"/>
          <p:cNvPicPr preferRelativeResize="0"/>
          <p:nvPr/>
        </p:nvPicPr>
        <p:blipFill>
          <a:blip r:embed="rId3">
            <a:alphaModFix/>
          </a:blip>
          <a:stretch>
            <a:fillRect/>
          </a:stretch>
        </p:blipFill>
        <p:spPr>
          <a:xfrm>
            <a:off x="0" y="-60056"/>
            <a:ext cx="4988528" cy="52035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6"/>
          <p:cNvPicPr preferRelativeResize="0"/>
          <p:nvPr/>
        </p:nvPicPr>
        <p:blipFill>
          <a:blip r:embed="rId3">
            <a:alphaModFix/>
          </a:blip>
          <a:stretch>
            <a:fillRect/>
          </a:stretch>
        </p:blipFill>
        <p:spPr>
          <a:xfrm>
            <a:off x="0" y="0"/>
            <a:ext cx="5441011"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7"/>
          <p:cNvPicPr preferRelativeResize="0"/>
          <p:nvPr/>
        </p:nvPicPr>
        <p:blipFill>
          <a:blip r:embed="rId3">
            <a:alphaModFix/>
          </a:blip>
          <a:stretch>
            <a:fillRect/>
          </a:stretch>
        </p:blipFill>
        <p:spPr>
          <a:xfrm>
            <a:off x="152400" y="114300"/>
            <a:ext cx="6563729" cy="4914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8"/>
          <p:cNvPicPr preferRelativeResize="0"/>
          <p:nvPr/>
        </p:nvPicPr>
        <p:blipFill>
          <a:blip r:embed="rId3">
            <a:alphaModFix/>
          </a:blip>
          <a:stretch>
            <a:fillRect/>
          </a:stretch>
        </p:blipFill>
        <p:spPr>
          <a:xfrm>
            <a:off x="0" y="0"/>
            <a:ext cx="4094061" cy="5143499"/>
          </a:xfrm>
          <a:prstGeom prst="rect">
            <a:avLst/>
          </a:prstGeom>
          <a:noFill/>
          <a:ln>
            <a:noFill/>
          </a:ln>
        </p:spPr>
      </p:pic>
      <p:sp>
        <p:nvSpPr>
          <p:cNvPr id="140" name="Google Shape;140;p28"/>
          <p:cNvSpPr/>
          <p:nvPr/>
        </p:nvSpPr>
        <p:spPr>
          <a:xfrm>
            <a:off x="185250" y="4064675"/>
            <a:ext cx="3345600" cy="228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2. Onderzoekscheck:</a:t>
            </a:r>
            <a:endParaRPr/>
          </a:p>
          <a:p>
            <a:pPr indent="0" lvl="0" marL="0" rtl="0" algn="ctr">
              <a:spcBef>
                <a:spcPts val="0"/>
              </a:spcBef>
              <a:spcAft>
                <a:spcPts val="0"/>
              </a:spcAft>
              <a:buNone/>
            </a:pPr>
            <a:r>
              <a:rPr lang="en-GB"/>
              <a:t>Burn-out bij jongeren door corona</a:t>
            </a:r>
            <a:endParaRPr/>
          </a:p>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30"/>
          <p:cNvPicPr preferRelativeResize="0"/>
          <p:nvPr/>
        </p:nvPicPr>
        <p:blipFill>
          <a:blip r:embed="rId3">
            <a:alphaModFix/>
          </a:blip>
          <a:stretch>
            <a:fillRect/>
          </a:stretch>
        </p:blipFill>
        <p:spPr>
          <a:xfrm>
            <a:off x="0" y="76200"/>
            <a:ext cx="55814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1"/>
          <p:cNvPicPr preferRelativeResize="0"/>
          <p:nvPr/>
        </p:nvPicPr>
        <p:blipFill>
          <a:blip r:embed="rId3">
            <a:alphaModFix/>
          </a:blip>
          <a:stretch>
            <a:fillRect/>
          </a:stretch>
        </p:blipFill>
        <p:spPr>
          <a:xfrm>
            <a:off x="-40825" y="152400"/>
            <a:ext cx="9184826" cy="2056300"/>
          </a:xfrm>
          <a:prstGeom prst="rect">
            <a:avLst/>
          </a:prstGeom>
          <a:noFill/>
          <a:ln>
            <a:noFill/>
          </a:ln>
        </p:spPr>
      </p:pic>
      <p:cxnSp>
        <p:nvCxnSpPr>
          <p:cNvPr id="156" name="Google Shape;156;p31"/>
          <p:cNvCxnSpPr/>
          <p:nvPr/>
        </p:nvCxnSpPr>
        <p:spPr>
          <a:xfrm>
            <a:off x="224525" y="551100"/>
            <a:ext cx="6847800" cy="10200"/>
          </a:xfrm>
          <a:prstGeom prst="straightConnector1">
            <a:avLst/>
          </a:prstGeom>
          <a:noFill/>
          <a:ln cap="flat" cmpd="sng" w="76200">
            <a:solidFill>
              <a:srgbClr val="FF0000"/>
            </a:solidFill>
            <a:prstDash val="solid"/>
            <a:round/>
            <a:headEnd len="med" w="med" type="none"/>
            <a:tailEnd len="med" w="med" type="none"/>
          </a:ln>
        </p:spPr>
      </p:cxnSp>
      <p:sp>
        <p:nvSpPr>
          <p:cNvPr id="157" name="Google Shape;157;p31"/>
          <p:cNvSpPr txBox="1"/>
          <p:nvPr/>
        </p:nvSpPr>
        <p:spPr>
          <a:xfrm>
            <a:off x="1618650" y="2400325"/>
            <a:ext cx="5906700" cy="8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rgbClr val="FFFF00"/>
                </a:solidFill>
              </a:rPr>
              <a:t>-&gt; Maar hoe is dit onderzocht?</a:t>
            </a:r>
            <a:endParaRPr sz="3100">
              <a:solidFill>
                <a:srgbClr val="FFFF00"/>
              </a:solidFill>
            </a:endParaRPr>
          </a:p>
        </p:txBody>
      </p:sp>
      <p:sp>
        <p:nvSpPr>
          <p:cNvPr id="158" name="Google Shape;158;p31"/>
          <p:cNvSpPr txBox="1"/>
          <p:nvPr/>
        </p:nvSpPr>
        <p:spPr>
          <a:xfrm>
            <a:off x="1669875" y="3421950"/>
            <a:ext cx="5855400" cy="6927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Clr>
                <a:srgbClr val="FF0000"/>
              </a:buClr>
              <a:buSzPts val="2700"/>
              <a:buChar char="●"/>
            </a:pPr>
            <a:r>
              <a:rPr lang="en-GB" sz="2700">
                <a:solidFill>
                  <a:srgbClr val="FF0000"/>
                </a:solidFill>
              </a:rPr>
              <a:t>Selectie van deelnemers?</a:t>
            </a:r>
            <a:endParaRPr sz="2700">
              <a:solidFill>
                <a:srgbClr val="FF0000"/>
              </a:solidFill>
            </a:endParaRPr>
          </a:p>
        </p:txBody>
      </p:sp>
      <p:sp>
        <p:nvSpPr>
          <p:cNvPr id="159" name="Google Shape;159;p31"/>
          <p:cNvSpPr txBox="1"/>
          <p:nvPr/>
        </p:nvSpPr>
        <p:spPr>
          <a:xfrm>
            <a:off x="2151350" y="3938650"/>
            <a:ext cx="5260800" cy="5871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Clr>
                <a:srgbClr val="FF0000"/>
              </a:buClr>
              <a:buSzPts val="2700"/>
              <a:buChar char="●"/>
            </a:pPr>
            <a:r>
              <a:rPr lang="en-GB" sz="2700">
                <a:solidFill>
                  <a:srgbClr val="FF0000"/>
                </a:solidFill>
              </a:rPr>
              <a:t>Welke vragen?</a:t>
            </a:r>
            <a:endParaRPr sz="18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28202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5000">
                <a:solidFill>
                  <a:srgbClr val="FFFF00"/>
                </a:solidFill>
              </a:rPr>
              <a:t>tinyurl.com/vraag123</a:t>
            </a:r>
            <a:endParaRPr sz="5000">
              <a:solidFill>
                <a:srgbClr val="FFFF00"/>
              </a:solidFill>
            </a:endParaRPr>
          </a:p>
        </p:txBody>
      </p:sp>
      <p:pic>
        <p:nvPicPr>
          <p:cNvPr id="63" name="Google Shape;63;p14"/>
          <p:cNvPicPr preferRelativeResize="0"/>
          <p:nvPr/>
        </p:nvPicPr>
        <p:blipFill>
          <a:blip r:embed="rId3">
            <a:alphaModFix/>
          </a:blip>
          <a:stretch>
            <a:fillRect/>
          </a:stretch>
        </p:blipFill>
        <p:spPr>
          <a:xfrm>
            <a:off x="1393825" y="0"/>
            <a:ext cx="6356362" cy="1846050"/>
          </a:xfrm>
          <a:prstGeom prst="rect">
            <a:avLst/>
          </a:prstGeom>
          <a:noFill/>
          <a:ln>
            <a:noFill/>
          </a:ln>
        </p:spPr>
      </p:pic>
      <p:cxnSp>
        <p:nvCxnSpPr>
          <p:cNvPr id="64" name="Google Shape;64;p14"/>
          <p:cNvCxnSpPr>
            <a:endCxn id="62" idx="0"/>
          </p:cNvCxnSpPr>
          <p:nvPr/>
        </p:nvCxnSpPr>
        <p:spPr>
          <a:xfrm>
            <a:off x="4572000" y="1846100"/>
            <a:ext cx="0" cy="974100"/>
          </a:xfrm>
          <a:prstGeom prst="straightConnector1">
            <a:avLst/>
          </a:prstGeom>
          <a:noFill/>
          <a:ln cap="flat" cmpd="sng" w="76200">
            <a:solidFill>
              <a:srgbClr val="FF0000"/>
            </a:solidFill>
            <a:prstDash val="solid"/>
            <a:round/>
            <a:headEnd len="med" w="med" type="none"/>
            <a:tailEnd len="med" w="med" type="triangle"/>
          </a:ln>
        </p:spPr>
      </p:cxnSp>
      <p:cxnSp>
        <p:nvCxnSpPr>
          <p:cNvPr id="65" name="Google Shape;65;p14"/>
          <p:cNvCxnSpPr/>
          <p:nvPr/>
        </p:nvCxnSpPr>
        <p:spPr>
          <a:xfrm rot="10800000">
            <a:off x="4572000" y="3783450"/>
            <a:ext cx="0" cy="9741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2"/>
          <p:cNvPicPr preferRelativeResize="0"/>
          <p:nvPr/>
        </p:nvPicPr>
        <p:blipFill>
          <a:blip r:embed="rId3">
            <a:alphaModFix/>
          </a:blip>
          <a:stretch>
            <a:fillRect/>
          </a:stretch>
        </p:blipFill>
        <p:spPr>
          <a:xfrm>
            <a:off x="118525" y="40825"/>
            <a:ext cx="9071424" cy="5102676"/>
          </a:xfrm>
          <a:prstGeom prst="rect">
            <a:avLst/>
          </a:prstGeom>
          <a:noFill/>
          <a:ln>
            <a:noFill/>
          </a:ln>
        </p:spPr>
      </p:pic>
      <p:cxnSp>
        <p:nvCxnSpPr>
          <p:cNvPr id="165" name="Google Shape;165;p32"/>
          <p:cNvCxnSpPr/>
          <p:nvPr/>
        </p:nvCxnSpPr>
        <p:spPr>
          <a:xfrm>
            <a:off x="255125" y="4133175"/>
            <a:ext cx="1506300" cy="180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3. Cijfer-check:</a:t>
            </a:r>
            <a:endParaRPr/>
          </a:p>
          <a:p>
            <a:pPr indent="0" lvl="0" marL="0" rtl="0" algn="ctr">
              <a:spcBef>
                <a:spcPts val="0"/>
              </a:spcBef>
              <a:spcAft>
                <a:spcPts val="0"/>
              </a:spcAft>
              <a:buNone/>
            </a:pPr>
            <a:r>
              <a:rPr lang="en-GB"/>
              <a:t>Premier Pim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4"/>
          <p:cNvPicPr preferRelativeResize="0"/>
          <p:nvPr/>
        </p:nvPicPr>
        <p:blipFill>
          <a:blip r:embed="rId3">
            <a:alphaModFix/>
          </a:blip>
          <a:stretch>
            <a:fillRect/>
          </a:stretch>
        </p:blipFill>
        <p:spPr>
          <a:xfrm>
            <a:off x="49325" y="94875"/>
            <a:ext cx="9044976" cy="5048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35"/>
          <p:cNvPicPr preferRelativeResize="0"/>
          <p:nvPr/>
        </p:nvPicPr>
        <p:blipFill>
          <a:blip r:embed="rId3">
            <a:alphaModFix/>
          </a:blip>
          <a:stretch>
            <a:fillRect/>
          </a:stretch>
        </p:blipFill>
        <p:spPr>
          <a:xfrm>
            <a:off x="152400" y="0"/>
            <a:ext cx="7409310"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6"/>
          <p:cNvPicPr preferRelativeResize="0"/>
          <p:nvPr/>
        </p:nvPicPr>
        <p:blipFill>
          <a:blip r:embed="rId3">
            <a:alphaModFix/>
          </a:blip>
          <a:stretch>
            <a:fillRect/>
          </a:stretch>
        </p:blipFill>
        <p:spPr>
          <a:xfrm>
            <a:off x="2177325" y="0"/>
            <a:ext cx="5311666"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7"/>
          <p:cNvPicPr preferRelativeResize="0"/>
          <p:nvPr/>
        </p:nvPicPr>
        <p:blipFill>
          <a:blip r:embed="rId3">
            <a:alphaModFix/>
          </a:blip>
          <a:stretch>
            <a:fillRect/>
          </a:stretch>
        </p:blipFill>
        <p:spPr>
          <a:xfrm>
            <a:off x="1313851" y="0"/>
            <a:ext cx="5229425" cy="5199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Voorpagina Volkskrant 6 mei 2002</a:t>
            </a:r>
            <a:endParaRPr/>
          </a:p>
        </p:txBody>
      </p:sp>
      <p:sp>
        <p:nvSpPr>
          <p:cNvPr id="196" name="Google Shape;196;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t>Intomart peilt Fortuyn als leider grootste partij</a:t>
            </a:r>
            <a:endParaRPr sz="4800"/>
          </a:p>
          <a:p>
            <a:pPr indent="0" lvl="0" marL="0" rtl="0" algn="l">
              <a:spcBef>
                <a:spcPts val="1600"/>
              </a:spcBef>
              <a:spcAft>
                <a:spcPts val="1600"/>
              </a:spcAft>
              <a:buNone/>
            </a:pPr>
            <a:r>
              <a:rPr lang="en-GB" sz="2400"/>
              <a:t>Lijst Pim Fortuyn wordt 15 mei op afstand de grootste partij van het land en de lijsttrekker wordt premier. Het onderzoeksbureau Intomart verwacht een electorale revolutie. LPF zou daarin op 38 zetels kunnen uitkomen.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39"/>
          <p:cNvPicPr preferRelativeResize="0"/>
          <p:nvPr/>
        </p:nvPicPr>
        <p:blipFill>
          <a:blip r:embed="rId3">
            <a:alphaModFix/>
          </a:blip>
          <a:stretch>
            <a:fillRect/>
          </a:stretch>
        </p:blipFill>
        <p:spPr>
          <a:xfrm>
            <a:off x="152400" y="-11743"/>
            <a:ext cx="7420474"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4. Beeldcheck:</a:t>
            </a:r>
            <a:endParaRPr/>
          </a:p>
          <a:p>
            <a:pPr indent="0" lvl="0" marL="0" rtl="0" algn="ctr">
              <a:spcBef>
                <a:spcPts val="0"/>
              </a:spcBef>
              <a:spcAft>
                <a:spcPts val="0"/>
              </a:spcAft>
              <a:buNone/>
            </a:pPr>
            <a:r>
              <a:rPr lang="en-GB"/>
              <a:t>Nazivlaggen in Kiev</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41"/>
          <p:cNvPicPr preferRelativeResize="0"/>
          <p:nvPr/>
        </p:nvPicPr>
        <p:blipFill>
          <a:blip r:embed="rId3">
            <a:alphaModFix/>
          </a:blip>
          <a:stretch>
            <a:fillRect/>
          </a:stretch>
        </p:blipFill>
        <p:spPr>
          <a:xfrm>
            <a:off x="3552350" y="0"/>
            <a:ext cx="2352243"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De Mozes-illusie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42"/>
          <p:cNvPicPr preferRelativeResize="0"/>
          <p:nvPr/>
        </p:nvPicPr>
        <p:blipFill>
          <a:blip r:embed="rId3">
            <a:alphaModFix/>
          </a:blip>
          <a:stretch>
            <a:fillRect/>
          </a:stretch>
        </p:blipFill>
        <p:spPr>
          <a:xfrm>
            <a:off x="152400" y="152400"/>
            <a:ext cx="8166259" cy="4838699"/>
          </a:xfrm>
          <a:prstGeom prst="rect">
            <a:avLst/>
          </a:prstGeom>
          <a:noFill/>
          <a:ln>
            <a:noFill/>
          </a:ln>
        </p:spPr>
      </p:pic>
      <p:pic>
        <p:nvPicPr>
          <p:cNvPr id="217" name="Google Shape;217;p42"/>
          <p:cNvPicPr preferRelativeResize="0"/>
          <p:nvPr/>
        </p:nvPicPr>
        <p:blipFill>
          <a:blip r:embed="rId4">
            <a:alphaModFix/>
          </a:blip>
          <a:stretch>
            <a:fillRect/>
          </a:stretch>
        </p:blipFill>
        <p:spPr>
          <a:xfrm>
            <a:off x="1894750" y="2579675"/>
            <a:ext cx="7570824" cy="1136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43"/>
          <p:cNvPicPr preferRelativeResize="0"/>
          <p:nvPr/>
        </p:nvPicPr>
        <p:blipFill>
          <a:blip r:embed="rId3">
            <a:alphaModFix/>
          </a:blip>
          <a:stretch>
            <a:fillRect/>
          </a:stretch>
        </p:blipFill>
        <p:spPr>
          <a:xfrm>
            <a:off x="152400" y="0"/>
            <a:ext cx="3315769" cy="5143499"/>
          </a:xfrm>
          <a:prstGeom prst="rect">
            <a:avLst/>
          </a:prstGeom>
          <a:noFill/>
          <a:ln>
            <a:noFill/>
          </a:ln>
        </p:spPr>
      </p:pic>
      <p:pic>
        <p:nvPicPr>
          <p:cNvPr id="223" name="Google Shape;223;p43"/>
          <p:cNvPicPr preferRelativeResize="0"/>
          <p:nvPr/>
        </p:nvPicPr>
        <p:blipFill>
          <a:blip r:embed="rId4">
            <a:alphaModFix/>
          </a:blip>
          <a:stretch>
            <a:fillRect/>
          </a:stretch>
        </p:blipFill>
        <p:spPr>
          <a:xfrm>
            <a:off x="3620569" y="152400"/>
            <a:ext cx="5371030" cy="308354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44"/>
          <p:cNvPicPr preferRelativeResize="0"/>
          <p:nvPr/>
        </p:nvPicPr>
        <p:blipFill>
          <a:blip r:embed="rId3">
            <a:alphaModFix/>
          </a:blip>
          <a:stretch>
            <a:fillRect/>
          </a:stretch>
        </p:blipFill>
        <p:spPr>
          <a:xfrm>
            <a:off x="0" y="152400"/>
            <a:ext cx="9144001" cy="47715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45"/>
          <p:cNvPicPr preferRelativeResize="0"/>
          <p:nvPr/>
        </p:nvPicPr>
        <p:blipFill>
          <a:blip r:embed="rId3">
            <a:alphaModFix/>
          </a:blip>
          <a:stretch>
            <a:fillRect/>
          </a:stretch>
        </p:blipFill>
        <p:spPr>
          <a:xfrm>
            <a:off x="-8475" y="42225"/>
            <a:ext cx="9160961" cy="4968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6"/>
          <p:cNvPicPr preferRelativeResize="0"/>
          <p:nvPr/>
        </p:nvPicPr>
        <p:blipFill>
          <a:blip r:embed="rId3">
            <a:alphaModFix/>
          </a:blip>
          <a:stretch>
            <a:fillRect/>
          </a:stretch>
        </p:blipFill>
        <p:spPr>
          <a:xfrm>
            <a:off x="152400" y="152400"/>
            <a:ext cx="4935650"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18 Feb 2017) Hundreds of Bulgarian nationalists marched on Saturday evening through the capital, Sofia, to honour a World War II general known for his anti-Semitic and pro-Nazi activities. &#10;Defying the mayor's ban of the rally - called &quot;Lukov March&quot; - dark-clad supporters of the Bulgarian Nationalists' Union walked through central Sofia holding torches and Bulgarian flags, and chanting nationalist slogans.  &#10;Several nationalist supporters from Hungary, Germany, France and Sweden joined the event. &#10;The march was guarded by numerous police officers in riot gear, but there were no incidents. &#10;The nationalists praise General Hristo Lukov, who supported Germany during World War II and was killed by an anti-fascist resistance movement on 13 February 1943. &#10;The general served as War Minister from 1935 to 1938 and led the pro-Nazi Germany Union of Bulgarian Legions from 1932 until 1943. &#10;Later, the nationalists gathered in front of the house where Lukov had lived in Sofia, where they placed a wreath and held a minute's silence. &#10;Organisers deny that Lukov was anti-Semitic or that they are neo-fascists, insisting that the general was a war hero and true Bulgarian patriot. &#10;The annual Lukov March is the most important public event of Bulgaria's nationalists whose presence is growing in this member country of the European Union. &#10;Human rights groups and foreign embassies criticised the march for promoting racism, xenophobia and anti-Semitism. &#10; &#10;Find out more about AP Archive: http://www.aparchive.com/HowWeWork  &#10;Twitter: https://twitter.com/AP_Archive  &#10;Facebook: https://www.facebook.com/APArchives ​​ &#10;Instagram: https://www.instagram.com/APNews/ &#10; &#10; &#10;You can license this story through AP Archive: http://www.aparchive.com/metadata/youtube/0b8ae4c2a1015f481203c045a6fb1964" id="243" name="Google Shape;243;p47" title="Bulgarian nationalists march through Sofia">
            <a:hlinkClick r:id="rId3"/>
          </p:cNvPr>
          <p:cNvPicPr preferRelativeResize="0"/>
          <p:nvPr/>
        </p:nvPicPr>
        <p:blipFill>
          <a:blip r:embed="rId4">
            <a:alphaModFix/>
          </a:blip>
          <a:stretch>
            <a:fillRect/>
          </a:stretch>
        </p:blipFill>
        <p:spPr>
          <a:xfrm>
            <a:off x="1382638" y="179725"/>
            <a:ext cx="6378725" cy="4784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48"/>
          <p:cNvPicPr preferRelativeResize="0"/>
          <p:nvPr/>
        </p:nvPicPr>
        <p:blipFill>
          <a:blip r:embed="rId3">
            <a:alphaModFix/>
          </a:blip>
          <a:stretch>
            <a:fillRect/>
          </a:stretch>
        </p:blipFill>
        <p:spPr>
          <a:xfrm>
            <a:off x="2092100" y="0"/>
            <a:ext cx="4848309"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9"/>
          <p:cNvPicPr preferRelativeResize="0"/>
          <p:nvPr/>
        </p:nvPicPr>
        <p:blipFill>
          <a:blip r:embed="rId3">
            <a:alphaModFix/>
          </a:blip>
          <a:stretch>
            <a:fillRect/>
          </a:stretch>
        </p:blipFill>
        <p:spPr>
          <a:xfrm>
            <a:off x="0" y="91919"/>
            <a:ext cx="9143999" cy="3628882"/>
          </a:xfrm>
          <a:prstGeom prst="rect">
            <a:avLst/>
          </a:prstGeom>
          <a:noFill/>
          <a:ln>
            <a:noFill/>
          </a:ln>
        </p:spPr>
      </p:pic>
      <p:pic>
        <p:nvPicPr>
          <p:cNvPr id="254" name="Google Shape;254;p49"/>
          <p:cNvPicPr preferRelativeResize="0"/>
          <p:nvPr/>
        </p:nvPicPr>
        <p:blipFill>
          <a:blip r:embed="rId4">
            <a:alphaModFix/>
          </a:blip>
          <a:stretch>
            <a:fillRect/>
          </a:stretch>
        </p:blipFill>
        <p:spPr>
          <a:xfrm>
            <a:off x="2908272" y="2029225"/>
            <a:ext cx="6235725" cy="3114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1000"/>
                                        <p:tgtEl>
                                          <p:spTgt spid="25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50"/>
          <p:cNvPicPr preferRelativeResize="0"/>
          <p:nvPr/>
        </p:nvPicPr>
        <p:blipFill>
          <a:blip r:embed="rId3">
            <a:alphaModFix/>
          </a:blip>
          <a:stretch>
            <a:fillRect/>
          </a:stretch>
        </p:blipFill>
        <p:spPr>
          <a:xfrm>
            <a:off x="1179788" y="0"/>
            <a:ext cx="6784419"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51"/>
          <p:cNvPicPr preferRelativeResize="0"/>
          <p:nvPr/>
        </p:nvPicPr>
        <p:blipFill>
          <a:blip r:embed="rId3">
            <a:alphaModFix/>
          </a:blip>
          <a:stretch>
            <a:fillRect/>
          </a:stretch>
        </p:blipFill>
        <p:spPr>
          <a:xfrm>
            <a:off x="-235875" y="0"/>
            <a:ext cx="7715256" cy="5143496"/>
          </a:xfrm>
          <a:prstGeom prst="rect">
            <a:avLst/>
          </a:prstGeom>
          <a:noFill/>
          <a:ln>
            <a:noFill/>
          </a:ln>
        </p:spPr>
      </p:pic>
      <p:pic>
        <p:nvPicPr>
          <p:cNvPr id="265" name="Google Shape;265;p51"/>
          <p:cNvPicPr preferRelativeResize="0"/>
          <p:nvPr/>
        </p:nvPicPr>
        <p:blipFill>
          <a:blip r:embed="rId4">
            <a:alphaModFix/>
          </a:blip>
          <a:stretch>
            <a:fillRect/>
          </a:stretch>
        </p:blipFill>
        <p:spPr>
          <a:xfrm>
            <a:off x="7363216" y="0"/>
            <a:ext cx="1825909" cy="5143500"/>
          </a:xfrm>
          <a:prstGeom prst="rect">
            <a:avLst/>
          </a:prstGeom>
          <a:noFill/>
          <a:ln>
            <a:noFill/>
          </a:ln>
        </p:spPr>
      </p:pic>
      <p:sp>
        <p:nvSpPr>
          <p:cNvPr id="266" name="Google Shape;266;p51"/>
          <p:cNvSpPr txBox="1"/>
          <p:nvPr>
            <p:ph type="ctrTitle"/>
          </p:nvPr>
        </p:nvSpPr>
        <p:spPr>
          <a:xfrm>
            <a:off x="-235875" y="0"/>
            <a:ext cx="7599000" cy="138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000"/>
              <a:t>Hoe factcheckers strijden tegen nepnieuws</a:t>
            </a:r>
            <a:endParaRPr sz="4000"/>
          </a:p>
        </p:txBody>
      </p:sp>
      <p:sp>
        <p:nvSpPr>
          <p:cNvPr id="267" name="Google Shape;267;p51"/>
          <p:cNvSpPr txBox="1"/>
          <p:nvPr>
            <p:ph idx="1" type="subTitle"/>
          </p:nvPr>
        </p:nvSpPr>
        <p:spPr>
          <a:xfrm>
            <a:off x="-235875" y="3214700"/>
            <a:ext cx="2603400" cy="151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dk1"/>
                </a:solidFill>
              </a:rPr>
              <a:t>Dr. Alexander Pleijter</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The illusory truth effect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Voorbeelden van factchecking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4 typen factchecks</a:t>
            </a:r>
            <a:endParaRPr/>
          </a:p>
        </p:txBody>
      </p:sp>
      <p:sp>
        <p:nvSpPr>
          <p:cNvPr id="86" name="Google Shape;86;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SzPts val="2400"/>
              <a:buAutoNum type="arabicPeriod"/>
            </a:pPr>
            <a:r>
              <a:rPr lang="en-GB" sz="2400"/>
              <a:t>Verhalen</a:t>
            </a:r>
            <a:endParaRPr sz="2400"/>
          </a:p>
          <a:p>
            <a:pPr indent="-381000" lvl="0" marL="457200" rtl="0" algn="l">
              <a:lnSpc>
                <a:spcPct val="150000"/>
              </a:lnSpc>
              <a:spcBef>
                <a:spcPts val="0"/>
              </a:spcBef>
              <a:spcAft>
                <a:spcPts val="0"/>
              </a:spcAft>
              <a:buSzPts val="2400"/>
              <a:buAutoNum type="arabicPeriod"/>
            </a:pPr>
            <a:r>
              <a:rPr lang="en-GB" sz="2400"/>
              <a:t>Onderzoeken</a:t>
            </a:r>
            <a:endParaRPr sz="2400"/>
          </a:p>
          <a:p>
            <a:pPr indent="-381000" lvl="0" marL="457200" rtl="0" algn="l">
              <a:lnSpc>
                <a:spcPct val="150000"/>
              </a:lnSpc>
              <a:spcBef>
                <a:spcPts val="0"/>
              </a:spcBef>
              <a:spcAft>
                <a:spcPts val="0"/>
              </a:spcAft>
              <a:buSzPts val="2400"/>
              <a:buAutoNum type="arabicPeriod"/>
            </a:pPr>
            <a:r>
              <a:rPr lang="en-GB" sz="2400"/>
              <a:t>Cijfers</a:t>
            </a:r>
            <a:endParaRPr sz="2400"/>
          </a:p>
          <a:p>
            <a:pPr indent="-381000" lvl="0" marL="457200" rtl="0" algn="l">
              <a:lnSpc>
                <a:spcPct val="150000"/>
              </a:lnSpc>
              <a:spcBef>
                <a:spcPts val="0"/>
              </a:spcBef>
              <a:spcAft>
                <a:spcPts val="0"/>
              </a:spcAft>
              <a:buSzPts val="2400"/>
              <a:buAutoNum type="arabicPeriod"/>
            </a:pPr>
            <a:r>
              <a:rPr lang="en-GB" sz="2400"/>
              <a:t>Beelden</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457200" lvl="0" marL="457200" rtl="0" algn="ctr">
              <a:spcBef>
                <a:spcPts val="0"/>
              </a:spcBef>
              <a:spcAft>
                <a:spcPts val="0"/>
              </a:spcAft>
              <a:buSzPts val="3600"/>
              <a:buAutoNum type="arabicPeriod"/>
            </a:pPr>
            <a:r>
              <a:rPr lang="en-GB"/>
              <a:t>Verhalen:</a:t>
            </a:r>
            <a:endParaRPr/>
          </a:p>
          <a:p>
            <a:pPr indent="0" lvl="0" marL="0" rtl="0" algn="ctr">
              <a:spcBef>
                <a:spcPts val="0"/>
              </a:spcBef>
              <a:spcAft>
                <a:spcPts val="0"/>
              </a:spcAft>
              <a:buNone/>
            </a:pPr>
            <a:r>
              <a:rPr lang="en-GB"/>
              <a:t>Mensenvlees in gerechten</a:t>
            </a:r>
            <a:endParaRPr/>
          </a:p>
          <a:p>
            <a:pPr indent="0" lvl="0" marL="0" rtl="0" algn="ctr">
              <a:spcBef>
                <a:spcPts val="0"/>
              </a:spcBef>
              <a:spcAft>
                <a:spcPts val="0"/>
              </a:spcAft>
              <a:buNone/>
            </a:pPr>
            <a:r>
              <a:rPr lang="en-GB"/>
              <a:t>vegetarisch restaurant in Thailand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152400" y="152400"/>
            <a:ext cx="8839200" cy="1366058"/>
          </a:xfrm>
          <a:prstGeom prst="rect">
            <a:avLst/>
          </a:prstGeom>
          <a:noFill/>
          <a:ln>
            <a:noFill/>
          </a:ln>
        </p:spPr>
      </p:pic>
      <p:pic>
        <p:nvPicPr>
          <p:cNvPr id="97" name="Google Shape;97;p20"/>
          <p:cNvPicPr preferRelativeResize="0"/>
          <p:nvPr/>
        </p:nvPicPr>
        <p:blipFill>
          <a:blip r:embed="rId4">
            <a:alphaModFix/>
          </a:blip>
          <a:stretch>
            <a:fillRect/>
          </a:stretch>
        </p:blipFill>
        <p:spPr>
          <a:xfrm>
            <a:off x="152400" y="1670858"/>
            <a:ext cx="5340192" cy="33202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1"/>
          <p:cNvPicPr preferRelativeResize="0"/>
          <p:nvPr/>
        </p:nvPicPr>
        <p:blipFill>
          <a:blip r:embed="rId3">
            <a:alphaModFix/>
          </a:blip>
          <a:stretch>
            <a:fillRect/>
          </a:stretch>
        </p:blipFill>
        <p:spPr>
          <a:xfrm>
            <a:off x="152400" y="152400"/>
            <a:ext cx="7221940"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